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CDD709-B0D1-40C3-9CEE-6246BF333212}" v="3" dt="2020-12-28T15:48:04.9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600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461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187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7390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14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56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87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561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75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2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3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351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525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189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36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007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05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04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8AB02A-01E4-44D2-8EEB-525D11562E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Kwaliteitszorg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88A086B-0A7E-45BF-ACFB-D4CF981915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b="1" dirty="0"/>
              <a:t>Modellen en methoden van kwaliteitsbewaking</a:t>
            </a:r>
          </a:p>
          <a:p>
            <a:r>
              <a:rPr lang="nl-NL" b="1" dirty="0"/>
              <a:t>Deel 1</a:t>
            </a:r>
          </a:p>
        </p:txBody>
      </p:sp>
      <p:pic>
        <p:nvPicPr>
          <p:cNvPr id="6" name="dia 1">
            <a:hlinkClick r:id="" action="ppaction://media"/>
            <a:extLst>
              <a:ext uri="{FF2B5EF4-FFF2-40B4-BE49-F238E27FC236}">
                <a16:creationId xmlns:a16="http://schemas.microsoft.com/office/drawing/2014/main" id="{9AE5C934-9698-4713-8662-8C2D453D0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21489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6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Beoordeling: 3 sterren met effen opvulling">
            <a:extLst>
              <a:ext uri="{FF2B5EF4-FFF2-40B4-BE49-F238E27FC236}">
                <a16:creationId xmlns:a16="http://schemas.microsoft.com/office/drawing/2014/main" id="{853CFC50-EFC5-4F9D-864D-C4B1E4019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43464" y="1418730"/>
            <a:ext cx="3995592" cy="399559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03C4A6-CDE2-40CA-93D6-4E9A0343D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>
            <a:normAutofit/>
          </a:bodyPr>
          <a:lstStyle/>
          <a:p>
            <a:r>
              <a:rPr lang="nl-NL" dirty="0"/>
              <a:t>Modellen en methoden van kwaliteitsbewaking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3CD2F8-B0A9-4871-9742-17488A16CA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82520" y="2367092"/>
            <a:ext cx="5855415" cy="38474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kwaliteitsbewaking, methodisch proces</a:t>
            </a:r>
          </a:p>
          <a:p>
            <a:pPr>
              <a:defRPr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Interne en externe kwaliteitsbewaking</a:t>
            </a:r>
          </a:p>
          <a:p>
            <a:pPr>
              <a:defRPr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Methoden voor kwaliteitsbewaking</a:t>
            </a:r>
          </a:p>
          <a:p>
            <a:pPr>
              <a:defRPr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Standaarden en protocollen</a:t>
            </a:r>
          </a:p>
          <a:p>
            <a:pPr>
              <a:defRPr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Rol deskundigen bij kwaliteitsbevordering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CCA3592-B8A8-46F7-966E-8B6D824D1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5075" y="59345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2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A85170-06E4-4846-903B-FE0CF1B4D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nl-NL" sz="3400" b="1"/>
              <a:t>Methodisch proces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15999F-9669-4D2B-890B-EF59CDB959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pPr marL="0" indent="0">
              <a:buFont typeface="Times" panose="02020603050405020304" pitchFamily="18" charset="0"/>
              <a:buNone/>
            </a:pPr>
            <a:r>
              <a:rPr lang="nl-NL" altLang="nl-NL" sz="2400" b="1" dirty="0"/>
              <a:t>Kwaliteitsbewaking</a:t>
            </a:r>
          </a:p>
          <a:p>
            <a:pPr marL="0" indent="0">
              <a:buFont typeface="Times" panose="02020603050405020304" pitchFamily="18" charset="0"/>
              <a:buNone/>
            </a:pPr>
            <a:r>
              <a:rPr lang="nl-NL" altLang="nl-NL" sz="1400" b="1" dirty="0"/>
              <a:t>Elk model heeft methodische volgorde met volgende aspecten:</a:t>
            </a:r>
          </a:p>
          <a:p>
            <a:pPr lvl="2"/>
            <a:r>
              <a:rPr lang="nl-NL" altLang="nl-NL" dirty="0"/>
              <a:t>Wat is het probleem</a:t>
            </a:r>
          </a:p>
          <a:p>
            <a:pPr lvl="2"/>
            <a:r>
              <a:rPr lang="nl-NL" altLang="nl-NL" dirty="0"/>
              <a:t>Wat wil je bereiken</a:t>
            </a:r>
          </a:p>
          <a:p>
            <a:pPr lvl="2"/>
            <a:r>
              <a:rPr lang="nl-NL" altLang="nl-NL" dirty="0"/>
              <a:t>Hoe is het nu</a:t>
            </a:r>
          </a:p>
          <a:p>
            <a:pPr lvl="2"/>
            <a:r>
              <a:rPr lang="nl-NL" altLang="nl-NL" dirty="0"/>
              <a:t>Welke acties zijn nodig</a:t>
            </a:r>
          </a:p>
          <a:p>
            <a:pPr lvl="2"/>
            <a:r>
              <a:rPr lang="nl-NL" altLang="nl-NL" dirty="0"/>
              <a:t>Verbeteringen doorvoeren</a:t>
            </a:r>
          </a:p>
          <a:p>
            <a:pPr lvl="2"/>
            <a:r>
              <a:rPr lang="nl-NL" altLang="nl-NL" dirty="0"/>
              <a:t>Resultaten evalueren</a:t>
            </a:r>
          </a:p>
          <a:p>
            <a:pPr lvl="2"/>
            <a:r>
              <a:rPr lang="nl-NL" altLang="nl-NL" dirty="0"/>
              <a:t>Borgen van resultaten</a:t>
            </a:r>
          </a:p>
          <a:p>
            <a:endParaRPr lang="nl-NL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26019F-C4F1-4344-B3A8-0BC9F76D1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700" y="59537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1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Vinkje">
            <a:extLst>
              <a:ext uri="{FF2B5EF4-FFF2-40B4-BE49-F238E27FC236}">
                <a16:creationId xmlns:a16="http://schemas.microsoft.com/office/drawing/2014/main" id="{787FF2FF-0044-4805-9D06-6D2D9B7AD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464" y="1418730"/>
            <a:ext cx="3995592" cy="399559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3673DEB-29AE-4DA9-8FF8-BBA324D7B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7"/>
            <a:ext cx="5855416" cy="1596177"/>
          </a:xfrm>
        </p:spPr>
        <p:txBody>
          <a:bodyPr>
            <a:normAutofit/>
          </a:bodyPr>
          <a:lstStyle/>
          <a:p>
            <a:r>
              <a:rPr lang="nl-NL" altLang="nl-NL" dirty="0"/>
              <a:t> Cirkel van Deming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483346-C6BC-4F79-AB5E-7CC959E30C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82520" y="2367092"/>
            <a:ext cx="5855415" cy="384744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nl-NL" dirty="0"/>
              <a:t>Veel gehanteerde methode om kwaliteitsprocessen te sturen .</a:t>
            </a:r>
          </a:p>
          <a:p>
            <a:pPr marL="0" indent="0" eaLnBrk="1" hangingPunct="1">
              <a:buFont typeface="Times" panose="02020603050405020304" pitchFamily="18" charset="0"/>
              <a:buNone/>
              <a:defRPr/>
            </a:pPr>
            <a:endParaRPr lang="nl-NL" dirty="0"/>
          </a:p>
          <a:p>
            <a:pPr marL="0" indent="0" eaLnBrk="1" hangingPunct="1">
              <a:buFont typeface="Times" panose="02020603050405020304" pitchFamily="18" charset="0"/>
              <a:buNone/>
              <a:defRPr/>
            </a:pPr>
            <a:endParaRPr lang="nl-NL" dirty="0"/>
          </a:p>
          <a:p>
            <a:pPr eaLnBrk="1" hangingPunct="1">
              <a:defRPr/>
            </a:pPr>
            <a:r>
              <a:rPr lang="nl-NL" dirty="0"/>
              <a:t>Deze methode is ook goed te gebruiken voor begeleidings en zorgprocessen in de directe relatie met de zorgvrager</a:t>
            </a:r>
          </a:p>
          <a:p>
            <a:endParaRPr lang="nl-NL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A0BA24-0B15-48DB-BC11-27BA0A071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665" y="59099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9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ANd9GcS7u9qh5E55iuugwjbwe-dBxgwJToSzbrJDOc4qJF5d1Vi4TI6daw">
            <a:extLst>
              <a:ext uri="{FF2B5EF4-FFF2-40B4-BE49-F238E27FC236}">
                <a16:creationId xmlns:a16="http://schemas.microsoft.com/office/drawing/2014/main" id="{027FA8B0-708C-4648-ABDA-C52BA278F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9050"/>
            <a:ext cx="3840815" cy="392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B9B396-3638-4D9F-8E8D-07315A592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1"/>
            <a:ext cx="5855416" cy="1219199"/>
          </a:xfrm>
        </p:spPr>
        <p:txBody>
          <a:bodyPr>
            <a:normAutofit/>
          </a:bodyPr>
          <a:lstStyle/>
          <a:p>
            <a:r>
              <a:rPr lang="nl-NL" dirty="0"/>
              <a:t>Cirkel van Deming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49B2C0-988F-4C57-9B6C-83C1CE4B4F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14800" y="1219200"/>
            <a:ext cx="7023135" cy="499533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altLang="nl-NL" sz="1900" dirty="0"/>
              <a:t>PLAN		Plannen van het verbeterproces</a:t>
            </a:r>
          </a:p>
          <a:p>
            <a:pPr>
              <a:lnSpc>
                <a:spcPct val="110000"/>
              </a:lnSpc>
            </a:pPr>
            <a:endParaRPr lang="nl-NL" altLang="nl-NL" sz="1900" dirty="0"/>
          </a:p>
          <a:p>
            <a:pPr>
              <a:lnSpc>
                <a:spcPct val="110000"/>
              </a:lnSpc>
            </a:pPr>
            <a:r>
              <a:rPr lang="nl-NL" altLang="nl-NL" sz="1900" dirty="0"/>
              <a:t>Do		Uitvoeren / het proces in gang 			zetten                </a:t>
            </a:r>
          </a:p>
          <a:p>
            <a:pPr>
              <a:lnSpc>
                <a:spcPct val="110000"/>
              </a:lnSpc>
            </a:pPr>
            <a:endParaRPr lang="nl-NL" altLang="nl-NL" sz="1900" dirty="0"/>
          </a:p>
          <a:p>
            <a:pPr>
              <a:lnSpc>
                <a:spcPct val="110000"/>
              </a:lnSpc>
            </a:pPr>
            <a:r>
              <a:rPr lang="nl-NL" altLang="nl-NL" sz="1900" dirty="0"/>
              <a:t>Check/	Is het beoogde resultaat behaald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nl-NL" altLang="nl-NL" sz="1900" dirty="0"/>
              <a:t>    		Evalueren</a:t>
            </a:r>
          </a:p>
          <a:p>
            <a:pPr marL="0" indent="0">
              <a:lnSpc>
                <a:spcPct val="110000"/>
              </a:lnSpc>
              <a:buNone/>
            </a:pPr>
            <a:endParaRPr lang="nl-NL" altLang="nl-NL" sz="1900" dirty="0"/>
          </a:p>
          <a:p>
            <a:pPr>
              <a:lnSpc>
                <a:spcPct val="110000"/>
              </a:lnSpc>
            </a:pPr>
            <a:r>
              <a:rPr lang="nl-NL" altLang="nl-NL" sz="1900" dirty="0"/>
              <a:t>Act 		Bijstellen / is het nodig dat het 				proces bijgesteld moet worden</a:t>
            </a:r>
          </a:p>
          <a:p>
            <a:pPr>
              <a:lnSpc>
                <a:spcPct val="110000"/>
              </a:lnSpc>
            </a:pPr>
            <a:endParaRPr lang="nl-NL" sz="1900" dirty="0"/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2F4E3D-B7AC-4FCD-A6EF-9C6E6D8CA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447799" y="5024397"/>
            <a:ext cx="732939" cy="73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4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Fout">
            <a:extLst>
              <a:ext uri="{FF2B5EF4-FFF2-40B4-BE49-F238E27FC236}">
                <a16:creationId xmlns:a16="http://schemas.microsoft.com/office/drawing/2014/main" id="{32F6E00F-F20D-4794-BE19-86E6C0971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18517"/>
            <a:ext cx="2867589" cy="28675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A48CF7-5E1F-4E94-BA3F-0E0BD4973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486" y="618517"/>
            <a:ext cx="7596450" cy="1596177"/>
          </a:xfrm>
        </p:spPr>
        <p:txBody>
          <a:bodyPr>
            <a:normAutofit/>
          </a:bodyPr>
          <a:lstStyle/>
          <a:p>
            <a:r>
              <a:rPr lang="nl-NL" altLang="nl-NL" dirty="0"/>
              <a:t>Verschillende manieren om kwaliteitsbewaking te ordenen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CB2776-1BB0-41AD-A3B5-BFFB695BF3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82520" y="2367092"/>
            <a:ext cx="5855415" cy="3847444"/>
          </a:xfrm>
        </p:spPr>
        <p:txBody>
          <a:bodyPr>
            <a:normAutofit/>
          </a:bodyPr>
          <a:lstStyle/>
          <a:p>
            <a:r>
              <a:rPr lang="nl-NL" altLang="nl-NL" dirty="0"/>
              <a:t>Interne kwaliteitsbewaking</a:t>
            </a:r>
          </a:p>
          <a:p>
            <a:r>
              <a:rPr lang="nl-NL" altLang="nl-NL" dirty="0"/>
              <a:t>Externe kwaliteitsbewaking</a:t>
            </a:r>
          </a:p>
          <a:p>
            <a:endParaRPr lang="nl-NL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0C5B9B-E215-495B-A248-DBB2A5716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240" y="60113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5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7A9E5A-B259-4514-A595-982E9FD7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Interne kwaliteitsbewaking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38FD30-0B3F-488C-B1D2-D62F6C328C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altLang="nl-NL" dirty="0"/>
              <a:t>Bespreking waarin de zorgvrager centraal staat</a:t>
            </a:r>
          </a:p>
          <a:p>
            <a:r>
              <a:rPr lang="nl-NL" altLang="nl-NL" dirty="0"/>
              <a:t>Visitatie</a:t>
            </a:r>
          </a:p>
          <a:p>
            <a:r>
              <a:rPr lang="nl-NL" altLang="nl-NL" dirty="0"/>
              <a:t>Intercollegiale toetsing</a:t>
            </a:r>
          </a:p>
          <a:p>
            <a:r>
              <a:rPr lang="nl-NL" altLang="nl-NL" dirty="0"/>
              <a:t>Verbeterteams / kwaliteitsgroepen</a:t>
            </a:r>
          </a:p>
          <a:p>
            <a:r>
              <a:rPr lang="nl-NL" altLang="nl-NL" dirty="0"/>
              <a:t>Multidisciplinaire kwaliteitsbewaking</a:t>
            </a:r>
          </a:p>
          <a:p>
            <a:endParaRPr lang="nl-NL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3F55BB-0810-49E8-AF7B-314D63F91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574" y="60362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0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2AD235-AF91-47F4-B9E1-45E725284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3600" dirty="0"/>
              <a:t>Externe kwaliteitsbewaking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6E5EBC-00AB-4419-820B-981FF7BC99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altLang="nl-NL" dirty="0"/>
              <a:t>Inspectie voor de gezondheidszorg</a:t>
            </a:r>
          </a:p>
          <a:p>
            <a:r>
              <a:rPr lang="nl-NL" altLang="nl-NL" dirty="0"/>
              <a:t>Zorgverzekeraars</a:t>
            </a:r>
          </a:p>
          <a:p>
            <a:r>
              <a:rPr lang="nl-NL" altLang="nl-NL" dirty="0"/>
              <a:t>Organisaties voor zorgvragers en consumenten</a:t>
            </a:r>
          </a:p>
          <a:p>
            <a:r>
              <a:rPr lang="nl-NL" altLang="nl-NL" dirty="0"/>
              <a:t>ZorgKaartNederland</a:t>
            </a:r>
          </a:p>
          <a:p>
            <a:r>
              <a:rPr lang="nl-NL" altLang="nl-NL" dirty="0"/>
              <a:t>Interne commissies</a:t>
            </a:r>
          </a:p>
          <a:p>
            <a:endParaRPr lang="nl-NL" dirty="0"/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ADCC7C-0962-4ABC-ADF1-408D16E1A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400" y="60362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7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27E3AA-5DF0-4EC5-AA75-9C64732C0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57201"/>
            <a:ext cx="10364451" cy="1757494"/>
          </a:xfrm>
        </p:spPr>
        <p:txBody>
          <a:bodyPr>
            <a:normAutofit/>
          </a:bodyPr>
          <a:lstStyle/>
          <a:p>
            <a:r>
              <a:rPr lang="nl-NL" altLang="nl-NL" sz="3600" dirty="0"/>
              <a:t>Externe kwaliteitsbewaking door commissies die de zorgorganisaties zelf benoemen = Interne commissies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3DF7C4-46C9-43F9-A987-9BDFA8AD450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altLang="nl-NL" dirty="0"/>
              <a:t>VIM/ CIM / DIM  </a:t>
            </a:r>
          </a:p>
          <a:p>
            <a:r>
              <a:rPr lang="nl-NL" altLang="nl-NL" dirty="0"/>
              <a:t>Medisch - ethische commissie</a:t>
            </a:r>
          </a:p>
          <a:p>
            <a:r>
              <a:rPr lang="nl-NL" altLang="nl-NL" dirty="0"/>
              <a:t>Commissie ter preventie van seksuele intimidatie</a:t>
            </a:r>
          </a:p>
          <a:p>
            <a:r>
              <a:rPr lang="nl-NL" altLang="nl-NL" dirty="0"/>
              <a:t>Klachten commissie</a:t>
            </a:r>
          </a:p>
          <a:p>
            <a:endParaRPr lang="nl-NL" dirty="0"/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58E78B7-E8CE-41E3-B385-D8F69F75D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6673" y="49625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3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ruppel">
  <a:themeElements>
    <a:clrScheme name="Druppel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uppel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uppe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TM04033925[[fn=Druppel]]</Template>
  <TotalTime>0</TotalTime>
  <Words>219</Words>
  <Application>Microsoft Office PowerPoint</Application>
  <PresentationFormat>Breedbeeld</PresentationFormat>
  <Paragraphs>53</Paragraphs>
  <Slides>9</Slides>
  <Notes>0</Notes>
  <HiddenSlides>0</HiddenSlides>
  <MMClips>9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</vt:lpstr>
      <vt:lpstr>Tw Cen MT</vt:lpstr>
      <vt:lpstr>Druppel</vt:lpstr>
      <vt:lpstr>Kwaliteitszorg</vt:lpstr>
      <vt:lpstr>Modellen en methoden van kwaliteitsbewaking</vt:lpstr>
      <vt:lpstr>Methodisch proces</vt:lpstr>
      <vt:lpstr> Cirkel van Deming</vt:lpstr>
      <vt:lpstr>Cirkel van Deming</vt:lpstr>
      <vt:lpstr>Verschillende manieren om kwaliteitsbewaking te ordenen</vt:lpstr>
      <vt:lpstr>Interne kwaliteitsbewaking</vt:lpstr>
      <vt:lpstr>Externe kwaliteitsbewaking</vt:lpstr>
      <vt:lpstr>Externe kwaliteitsbewaking door commissies die de zorgorganisaties zelf benoemen = Interne commissies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Kwaliteitszorg</dc:title>
  <dc:creator>Fluit-van der Molen, Gerda</dc:creator>
  <cp:lastModifiedBy>Ester Varwijk</cp:lastModifiedBy>
  <cp:revision>8</cp:revision>
  <dcterms:created xsi:type="dcterms:W3CDTF">2020-12-06T12:41:15Z</dcterms:created>
  <dcterms:modified xsi:type="dcterms:W3CDTF">2021-02-02T20:13:48Z</dcterms:modified>
</cp:coreProperties>
</file>